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83" r:id="rId7"/>
    <p:sldId id="285" r:id="rId8"/>
    <p:sldId id="262" r:id="rId9"/>
    <p:sldId id="282" r:id="rId10"/>
    <p:sldId id="266" r:id="rId11"/>
    <p:sldId id="279" r:id="rId12"/>
    <p:sldId id="280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 Bold" panose="020B0604020202020204" charset="0"/>
      <p:regular r:id="rId18"/>
      <p:bold r:id="rId19"/>
      <p:italic r:id="rId20"/>
      <p:boldItalic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Noto Sans Bold" panose="020B0802040504020204" charset="0"/>
      <p:regular r:id="rId26"/>
      <p:bold r:id="rId27"/>
    </p:embeddedFont>
    <p:embeddedFont>
      <p:font typeface="Open Sans Bold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2" d="100"/>
          <a:sy n="52" d="100"/>
        </p:scale>
        <p:origin x="1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T\Desktop\Skillovila\Financial%20calcu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T\Desktop\Skillovila\Financial%20calcula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T\Desktop\Skillovila\Financial%20calcula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with YoY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Calculations!$C$10:$C$15</c:f>
              <c:numCache>
                <c:formatCode>0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Calculations!$Q$10:$Q$15</c:f>
              <c:numCache>
                <c:formatCode>0</c:formatCode>
                <c:ptCount val="6"/>
                <c:pt idx="0">
                  <c:v>-22519833.333333313</c:v>
                </c:pt>
                <c:pt idx="1">
                  <c:v>2290118.3333333433</c:v>
                </c:pt>
                <c:pt idx="2">
                  <c:v>64452358.616666645</c:v>
                </c:pt>
                <c:pt idx="3">
                  <c:v>110603405.46383333</c:v>
                </c:pt>
                <c:pt idx="4">
                  <c:v>214637427.93382162</c:v>
                </c:pt>
                <c:pt idx="5">
                  <c:v>290528363.87413001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FF-4F01-8185-FB08594B0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9425240"/>
        <c:axId val="599425568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Calculations!$C$10:$C$15</c:f>
              <c:numCache>
                <c:formatCode>0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Calculations!$R$10:$R$15</c:f>
              <c:numCache>
                <c:formatCode>0%</c:formatCode>
                <c:ptCount val="6"/>
                <c:pt idx="0">
                  <c:v>-0.15109925747003028</c:v>
                </c:pt>
                <c:pt idx="1">
                  <c:v>1.2671080253553159E-2</c:v>
                </c:pt>
                <c:pt idx="2">
                  <c:v>0.2575354365409086</c:v>
                </c:pt>
                <c:pt idx="3">
                  <c:v>0.36346749217804031</c:v>
                </c:pt>
                <c:pt idx="4">
                  <c:v>0.51500184335028021</c:v>
                </c:pt>
                <c:pt idx="5">
                  <c:v>0.57910266871940697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FF-4F01-8185-FB08594B0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7243928"/>
        <c:axId val="597244912"/>
      </c:lineChart>
      <c:catAx>
        <c:axId val="599425240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425568"/>
        <c:crosses val="autoZero"/>
        <c:auto val="1"/>
        <c:lblAlgn val="ctr"/>
        <c:lblOffset val="100"/>
        <c:noMultiLvlLbl val="0"/>
      </c:catAx>
      <c:valAx>
        <c:axId val="59942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425240"/>
        <c:crosses val="autoZero"/>
        <c:crossBetween val="between"/>
      </c:valAx>
      <c:valAx>
        <c:axId val="597244912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243928"/>
        <c:crosses val="max"/>
        <c:crossBetween val="between"/>
      </c:valAx>
      <c:catAx>
        <c:axId val="597243928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597244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Order</a:t>
            </a:r>
            <a:r>
              <a:rPr lang="en-US" baseline="0"/>
              <a:t> Beyond 5 KM Distance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Calculations!$I$20:$I$26</c:f>
              <c:numCache>
                <c:formatCode>General</c:formatCode>
                <c:ptCount val="7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9</c:v>
                </c:pt>
                <c:pt idx="4">
                  <c:v>8</c:v>
                </c:pt>
                <c:pt idx="5">
                  <c:v>10</c:v>
                </c:pt>
                <c:pt idx="6">
                  <c:v>9</c:v>
                </c:pt>
              </c:numCache>
            </c:numRef>
          </c:xVal>
          <c:yVal>
            <c:numRef>
              <c:f>Calculations!$M$20:$M$26</c:f>
              <c:numCache>
                <c:formatCode>0%</c:formatCode>
                <c:ptCount val="7"/>
                <c:pt idx="0">
                  <c:v>0.4</c:v>
                </c:pt>
                <c:pt idx="1">
                  <c:v>0.35</c:v>
                </c:pt>
                <c:pt idx="3">
                  <c:v>0.2</c:v>
                </c:pt>
                <c:pt idx="5">
                  <c:v>0.05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18-4713-998F-D66B44282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839656"/>
        <c:axId val="585837032"/>
      </c:scatterChart>
      <c:valAx>
        <c:axId val="585839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837032"/>
        <c:crosses val="autoZero"/>
        <c:crossBetween val="midCat"/>
      </c:valAx>
      <c:valAx>
        <c:axId val="58583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839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5DE-43BF-A97F-8F45358D6F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5DE-43BF-A97F-8F45358D6F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5DE-43BF-A97F-8F45358D6F8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5DE-43BF-A97F-8F45358D6F8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(Summary!$G$14,Summary!$G$29)</c:f>
              <c:strCache>
                <c:ptCount val="2"/>
                <c:pt idx="0">
                  <c:v>Total Revenue(Current)</c:v>
                </c:pt>
                <c:pt idx="1">
                  <c:v>Total Revenue generated Using drone</c:v>
                </c:pt>
              </c:strCache>
            </c:strRef>
          </c:cat>
          <c:val>
            <c:numRef>
              <c:f>(Summary!$H$14,Summary!$H$29)</c:f>
              <c:numCache>
                <c:formatCode>_(* #,##0_);_(* \(#,##0\);_(* "-"??_);_(@_)</c:formatCode>
                <c:ptCount val="2"/>
                <c:pt idx="0">
                  <c:v>124200000</c:v>
                </c:pt>
                <c:pt idx="1">
                  <c:v>149040000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DE-43BF-A97F-8F45358D6F8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21" t="8474" r="3225" b="35460"/>
          <a:stretch>
            <a:fillRect/>
          </a:stretch>
        </p:blipFill>
        <p:spPr>
          <a:xfrm>
            <a:off x="-23735" y="-47746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" y="3625034"/>
            <a:ext cx="2233555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" y="6065917"/>
            <a:ext cx="2233556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7377" y="6147589"/>
            <a:ext cx="7690623" cy="514377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95600" y="3923058"/>
            <a:ext cx="13959760" cy="35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4800" dirty="0">
                <a:solidFill>
                  <a:srgbClr val="2C434E"/>
                </a:solidFill>
                <a:latin typeface="Noto Sans Bold"/>
              </a:rPr>
              <a:t>TACLO’S</a:t>
            </a:r>
          </a:p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r>
              <a:rPr lang="en-US" sz="4800" dirty="0">
                <a:solidFill>
                  <a:srgbClr val="2C434E"/>
                </a:solidFill>
                <a:latin typeface="Noto Sans Bold"/>
              </a:rPr>
              <a:t>Drone</a:t>
            </a:r>
            <a:r>
              <a:rPr lang="en-US" sz="4800" u="none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4800" dirty="0">
                <a:solidFill>
                  <a:srgbClr val="2C434E"/>
                </a:solidFill>
                <a:latin typeface="Noto Sans Bold"/>
              </a:rPr>
              <a:t>Enabled</a:t>
            </a:r>
            <a:r>
              <a:rPr lang="en-US" sz="4800" u="none" dirty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4800" dirty="0">
                <a:solidFill>
                  <a:srgbClr val="2C434E"/>
                </a:solidFill>
                <a:latin typeface="Noto Sans Bold"/>
              </a:rPr>
              <a:t>Food Delivery</a:t>
            </a:r>
          </a:p>
          <a:p>
            <a:pPr marL="0" lvl="0" indent="0" algn="r">
              <a:lnSpc>
                <a:spcPts val="9267"/>
              </a:lnSpc>
              <a:spcBef>
                <a:spcPct val="0"/>
              </a:spcBef>
            </a:pPr>
            <a:endParaRPr lang="en-US" sz="7988" u="none" dirty="0">
              <a:solidFill>
                <a:srgbClr val="12222B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29786" y="1779588"/>
            <a:ext cx="751041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REVENUE GENERATION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3994EFB3-38EB-4E53-8342-C4DBC1D604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257536"/>
              </p:ext>
            </p:extLst>
          </p:nvPr>
        </p:nvGraphicFramePr>
        <p:xfrm>
          <a:off x="762000" y="2536900"/>
          <a:ext cx="8382000" cy="647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1"/>
          <p:cNvSpPr txBox="1"/>
          <p:nvPr/>
        </p:nvSpPr>
        <p:spPr>
          <a:xfrm>
            <a:off x="978412" y="1651257"/>
            <a:ext cx="968958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CONCLUSION WITH SUMMARY</a:t>
            </a:r>
          </a:p>
          <a:p>
            <a:pPr marL="0" lvl="0" indent="0" algn="l">
              <a:lnSpc>
                <a:spcPts val="5800"/>
              </a:lnSpc>
              <a:spcBef>
                <a:spcPct val="0"/>
              </a:spcBef>
            </a:pP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28700" y="3834494"/>
            <a:ext cx="9334500" cy="3105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Growth in Revenue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is negative for the first operational year due to high investment and Operational cost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As We go YoY basis, the growth is looking good for the 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Revenue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We are Unlocking the new orders within the area of 10 KM,</a:t>
            </a:r>
            <a:r>
              <a:rPr lang="en-US" sz="2000" dirty="0">
                <a:solidFill>
                  <a:srgbClr val="000000"/>
                </a:solidFill>
                <a:latin typeface="Noto Sans"/>
              </a:rPr>
              <a:t> which were 0% in the previous.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Noto Sans"/>
              </a:rPr>
              <a:t>60% Growth on the incoming orders</a:t>
            </a:r>
          </a:p>
          <a:p>
            <a:pPr marL="342900" lvl="0" indent="-342900" algn="l">
              <a:lnSpc>
                <a:spcPts val="2800"/>
              </a:lnSpc>
              <a:spcBef>
                <a:spcPct val="0"/>
              </a:spcBef>
              <a:buFontTx/>
              <a:buChar char="-"/>
            </a:pPr>
            <a:endParaRPr lang="en-US" sz="2000" u="none" dirty="0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534400" y="1028700"/>
            <a:ext cx="9753600" cy="615893"/>
          </a:xfrm>
          <a:custGeom>
            <a:avLst/>
            <a:gdLst/>
            <a:ahLst/>
            <a:cxnLst/>
            <a:rect l="l" t="t" r="r" b="b"/>
            <a:pathLst>
              <a:path w="2592095" h="162211">
                <a:moveTo>
                  <a:pt x="0" y="0"/>
                </a:moveTo>
                <a:lnTo>
                  <a:pt x="2592095" y="0"/>
                </a:lnTo>
                <a:lnTo>
                  <a:pt x="2592095" y="162211"/>
                </a:lnTo>
                <a:lnTo>
                  <a:pt x="0" y="162211"/>
                </a:ln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2782" t="2397" b="2397"/>
          <a:stretch/>
        </p:blipFill>
        <p:spPr>
          <a:xfrm>
            <a:off x="0" y="0"/>
            <a:ext cx="7825908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028700"/>
            <a:ext cx="2162488" cy="596049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8452851"/>
            <a:ext cx="2162488" cy="596049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8472695"/>
            <a:ext cx="9753600" cy="576205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27303" y="2615276"/>
            <a:ext cx="884877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7"/>
              </a:lnSpc>
              <a:spcBef>
                <a:spcPct val="0"/>
              </a:spcBef>
            </a:pPr>
            <a:r>
              <a:rPr lang="en-US" sz="7988" dirty="0">
                <a:solidFill>
                  <a:srgbClr val="12222B"/>
                </a:solidFill>
                <a:latin typeface="Open Sans Bold"/>
              </a:rPr>
              <a:t>T</a:t>
            </a:r>
            <a:r>
              <a:rPr lang="en-US" sz="7988" u="none" dirty="0">
                <a:solidFill>
                  <a:srgbClr val="12222B"/>
                </a:solidFill>
                <a:latin typeface="Open Sans Bold"/>
              </a:rPr>
              <a:t>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93760"/>
            <a:ext cx="3433112" cy="598083"/>
            <a:chOff x="0" y="0"/>
            <a:chExt cx="904194" cy="157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92119" y="773919"/>
            <a:ext cx="4645361" cy="84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Project</a:t>
            </a: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Submitted</a:t>
            </a:r>
            <a:r>
              <a:rPr lang="en-US" sz="2400" u="none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By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2400" u="none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4078" y="2171700"/>
            <a:ext cx="6281442" cy="3966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2200" b="1" u="none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Ishan Shaikh </a:t>
            </a: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Tx/>
              <a:buAutoNum type="arabicPeriod"/>
            </a:pPr>
            <a:r>
              <a:rPr lang="en-US" sz="2200" b="1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Kapil </a:t>
            </a:r>
            <a:r>
              <a:rPr lang="en-US" sz="2200" b="1" dirty="0" err="1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Bhusare</a:t>
            </a:r>
            <a:r>
              <a:rPr lang="en-US" sz="2200" b="1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 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2200" b="1" u="none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Karan Bindra 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2200" b="1" u="none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Kiran PK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2200" b="1" dirty="0" err="1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Jaswanthi</a:t>
            </a:r>
            <a:r>
              <a:rPr lang="en-US" sz="2200" b="1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Tanakala</a:t>
            </a:r>
            <a:endParaRPr lang="en-US" sz="2200" b="1" dirty="0">
              <a:solidFill>
                <a:srgbClr val="000000"/>
              </a:solidFill>
              <a:latin typeface="Noto Sans Bold" panose="020B0802040504020204" charset="0"/>
              <a:ea typeface="Noto Sans Bold" panose="020B0802040504020204" charset="0"/>
              <a:cs typeface="Aldhabi" panose="020B0604020202020204" pitchFamily="2" charset="-78"/>
            </a:endParaRP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2200" b="1" dirty="0" err="1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Aldhabi" panose="020B0604020202020204" pitchFamily="2" charset="-78"/>
              </a:rPr>
              <a:t>Abhijith</a:t>
            </a:r>
            <a:endParaRPr lang="en-US" sz="2200" b="1" u="none" dirty="0">
              <a:solidFill>
                <a:srgbClr val="000000"/>
              </a:solidFill>
              <a:latin typeface="Noto Sans Bold" panose="020B0802040504020204" charset="0"/>
              <a:ea typeface="Noto Sans Bold" panose="020B0802040504020204" charset="0"/>
              <a:cs typeface="Aldhabi" panose="020B0604020202020204" pitchFamily="2" charset="-7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574683"/>
            <a:ext cx="350119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Noto Sans"/>
              </a:rPr>
              <a:t>LETS GET STARTED</a:t>
            </a:r>
          </a:p>
        </p:txBody>
      </p:sp>
      <p:pic>
        <p:nvPicPr>
          <p:cNvPr id="11" name="Picture 10" descr="A drone flying over trees&#10;&#10;Description automatically generated with medium confidence">
            <a:extLst>
              <a:ext uri="{FF2B5EF4-FFF2-40B4-BE49-F238E27FC236}">
                <a16:creationId xmlns:a16="http://schemas.microsoft.com/office/drawing/2014/main" id="{2F67BCB0-26AA-4C54-ABAD-3418A3BC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95300"/>
            <a:ext cx="10363200" cy="937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8176538" y="2980066"/>
            <a:ext cx="1974341" cy="1269619"/>
            <a:chOff x="0" y="0"/>
            <a:chExt cx="812800" cy="708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08273"/>
            </a:xfrm>
            <a:custGeom>
              <a:avLst/>
              <a:gdLst/>
              <a:ahLst/>
              <a:cxnLst/>
              <a:rect l="l" t="t" r="r" b="b"/>
              <a:pathLst>
                <a:path w="812800" h="708273">
                  <a:moveTo>
                    <a:pt x="0" y="0"/>
                  </a:moveTo>
                  <a:lnTo>
                    <a:pt x="812800" y="0"/>
                  </a:lnTo>
                  <a:lnTo>
                    <a:pt x="812800" y="708273"/>
                  </a:lnTo>
                  <a:lnTo>
                    <a:pt x="0" y="708273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24223" y="4239019"/>
            <a:ext cx="878970" cy="681544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90067" y="3127022"/>
            <a:ext cx="1086321" cy="1086321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3859607" y="2984415"/>
            <a:ext cx="1829794" cy="1625167"/>
            <a:chOff x="0" y="0"/>
            <a:chExt cx="3015257" cy="302210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015257" cy="2627490"/>
              <a:chOff x="0" y="0"/>
              <a:chExt cx="812800" cy="70827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70827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827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708273"/>
                    </a:lnTo>
                    <a:lnTo>
                      <a:pt x="0" y="708273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83415" y="1754729"/>
              <a:ext cx="1448426" cy="1267373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885F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-6350"/>
                <a:ext cx="558800" cy="387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34011" y="3251098"/>
            <a:ext cx="1029864" cy="947475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834823" y="4997812"/>
            <a:ext cx="3086100" cy="552758"/>
            <a:chOff x="0" y="0"/>
            <a:chExt cx="812800" cy="1455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tIns="182880"/>
            <a:lstStyle/>
            <a:p>
              <a:pPr algn="ctr"/>
              <a:r>
                <a:rPr lang="en-US" dirty="0">
                  <a:latin typeface="Noto Sans Bold" panose="020B0802040504020204" charset="0"/>
                  <a:ea typeface="Noto Sans Bold" panose="020B0802040504020204" charset="0"/>
                </a:rPr>
                <a:t>CURRENT SITUATION</a:t>
              </a:r>
            </a:p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FFFFFF"/>
                  </a:solidFill>
                  <a:latin typeface="Noto Sans"/>
                </a:rPr>
                <a:t>GOOGLE SLIDES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169615" y="1320915"/>
            <a:ext cx="119487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SITUATION </a:t>
            </a:r>
            <a:r>
              <a:rPr lang="en-US" sz="5000" dirty="0">
                <a:solidFill>
                  <a:srgbClr val="12222B"/>
                </a:solidFill>
                <a:latin typeface="Open Sans Bold"/>
              </a:rPr>
              <a:t>&amp; </a:t>
            </a:r>
            <a:r>
              <a:rPr lang="en-US" sz="5000" u="none" dirty="0">
                <a:solidFill>
                  <a:srgbClr val="12222B"/>
                </a:solidFill>
                <a:latin typeface="Open Sans Bold"/>
              </a:rPr>
              <a:t>OBJECTIVES OF 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49730" y="6146375"/>
            <a:ext cx="4104070" cy="2448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To fulfill the Demand and Supply Gap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Implementation of Drone enabled delivery system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To reduce the Delivery time due to high traffic at peak hours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24001" y="6129219"/>
            <a:ext cx="4724399" cy="369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Currently, 70% of the orders are placed on the platform during the peak hours of lunch and dinner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High traffic during these peak hours limits the serviceability of restaurants to a few kilometers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Gap between demand and supply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U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Design an efficient drone-enabled delivery system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77800" y="6045725"/>
            <a:ext cx="3794683" cy="314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YES!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4052DD3A-1240-476B-8F64-CAAE4F40C2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3" y="2485286"/>
            <a:ext cx="2438400" cy="2438400"/>
          </a:xfrm>
          <a:prstGeom prst="rect">
            <a:avLst/>
          </a:prstGeom>
        </p:spPr>
      </p:pic>
      <p:grpSp>
        <p:nvGrpSpPr>
          <p:cNvPr id="54" name="Group 25">
            <a:extLst>
              <a:ext uri="{FF2B5EF4-FFF2-40B4-BE49-F238E27FC236}">
                <a16:creationId xmlns:a16="http://schemas.microsoft.com/office/drawing/2014/main" id="{4A78DF1F-900E-4B0D-AAC3-DDB5385F2A56}"/>
              </a:ext>
            </a:extLst>
          </p:cNvPr>
          <p:cNvGrpSpPr/>
          <p:nvPr/>
        </p:nvGrpSpPr>
        <p:grpSpPr>
          <a:xfrm>
            <a:off x="7359891" y="5005432"/>
            <a:ext cx="3546672" cy="3230769"/>
            <a:chOff x="0" y="-38100"/>
            <a:chExt cx="934103" cy="850900"/>
          </a:xfrm>
        </p:grpSpPr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62B8C587-115A-400C-8503-656F1E32030B}"/>
                </a:ext>
              </a:extLst>
            </p:cNvPr>
            <p:cNvSpPr/>
            <p:nvPr/>
          </p:nvSpPr>
          <p:spPr>
            <a:xfrm>
              <a:off x="121303" y="-24517"/>
              <a:ext cx="812800" cy="145582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tIns="182880"/>
            <a:lstStyle/>
            <a:p>
              <a:pPr algn="ctr"/>
              <a:r>
                <a:rPr lang="en-US" dirty="0">
                  <a:latin typeface="Noto Sans Bold" panose="020B0802040504020204" charset="0"/>
                  <a:ea typeface="Noto Sans Bold" panose="020B0802040504020204" charset="0"/>
                </a:rPr>
                <a:t>OBJECTIVES</a:t>
              </a:r>
            </a:p>
            <a:p>
              <a:endParaRPr lang="en-US" dirty="0"/>
            </a:p>
          </p:txBody>
        </p:sp>
        <p:sp>
          <p:nvSpPr>
            <p:cNvPr id="56" name="TextBox 27">
              <a:extLst>
                <a:ext uri="{FF2B5EF4-FFF2-40B4-BE49-F238E27FC236}">
                  <a16:creationId xmlns:a16="http://schemas.microsoft.com/office/drawing/2014/main" id="{5BC17368-9F78-4FA2-85C5-9BD3EBD36F5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 u="none" dirty="0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57" name="Freeform 26">
            <a:extLst>
              <a:ext uri="{FF2B5EF4-FFF2-40B4-BE49-F238E27FC236}">
                <a16:creationId xmlns:a16="http://schemas.microsoft.com/office/drawing/2014/main" id="{375B19A5-6B79-47B4-ADF6-3907F2B6B01F}"/>
              </a:ext>
            </a:extLst>
          </p:cNvPr>
          <p:cNvSpPr/>
          <p:nvPr/>
        </p:nvSpPr>
        <p:spPr>
          <a:xfrm>
            <a:off x="13205893" y="4997812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tIns="182880"/>
          <a:lstStyle/>
          <a:p>
            <a:pPr algn="ctr"/>
            <a:r>
              <a:rPr lang="en-US" dirty="0">
                <a:latin typeface="Noto Sans Bold" panose="020B0802040504020204" charset="0"/>
                <a:ea typeface="Noto Sans Bold" panose="020B0802040504020204" charset="0"/>
              </a:rPr>
              <a:t>SOLUTION?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7799" y="5086956"/>
            <a:ext cx="685008" cy="68500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4696" y="5022004"/>
            <a:ext cx="814911" cy="8149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71774" y="5057234"/>
            <a:ext cx="744452" cy="74445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95976" y="5069587"/>
            <a:ext cx="719745" cy="71974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12788" y="5074551"/>
            <a:ext cx="709818" cy="709818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108571" y="1230329"/>
            <a:ext cx="14679455" cy="74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u="none" dirty="0">
                <a:solidFill>
                  <a:srgbClr val="12222B"/>
                </a:solidFill>
                <a:latin typeface="Noto Sans Bold" panose="020B0802040504020204" charset="0"/>
                <a:ea typeface="Noto Sans Bold" panose="020B0802040504020204" charset="0"/>
              </a:rPr>
              <a:t>OPERATIONAL LAYOUT OF DRONE SYSTE</a:t>
            </a:r>
            <a:r>
              <a:rPr lang="en-US" sz="5000" dirty="0">
                <a:solidFill>
                  <a:srgbClr val="12222B"/>
                </a:solidFill>
                <a:latin typeface="Noto Sans Bold" panose="020B0802040504020204" charset="0"/>
                <a:ea typeface="Noto Sans Bold" panose="020B0802040504020204" charset="0"/>
              </a:rPr>
              <a:t>M</a:t>
            </a:r>
            <a:endParaRPr lang="en-US" sz="5000" u="none" dirty="0">
              <a:solidFill>
                <a:srgbClr val="12222B"/>
              </a:solidFill>
              <a:latin typeface="Noto Sans Bold" panose="020B0802040504020204" charset="0"/>
              <a:ea typeface="Noto Sans Bold" panose="020B0802040504020204" charset="0"/>
            </a:endParaRPr>
          </a:p>
        </p:txBody>
      </p:sp>
      <p:grpSp>
        <p:nvGrpSpPr>
          <p:cNvPr id="33" name="Group 33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F914D1AD-E317-49B4-84C1-B45CF55B09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6200" y="3086101"/>
            <a:ext cx="10744200" cy="59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048" y="3299624"/>
            <a:ext cx="661243" cy="579967"/>
            <a:chOff x="0" y="0"/>
            <a:chExt cx="237662" cy="208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36C5FF"/>
            </a:solidFill>
          </p:spPr>
          <p:txBody>
            <a:bodyPr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1.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FFFFFF"/>
                  </a:solidFill>
                  <a:latin typeface="Noto Sans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3788" y="3299624"/>
            <a:ext cx="661243" cy="579967"/>
            <a:chOff x="0" y="0"/>
            <a:chExt cx="237662" cy="208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7662" cy="208450"/>
            </a:xfrm>
            <a:custGeom>
              <a:avLst/>
              <a:gdLst/>
              <a:ahLst/>
              <a:cxnLst/>
              <a:rect l="l" t="t" r="r" b="b"/>
              <a:pathLst>
                <a:path w="237662" h="208450">
                  <a:moveTo>
                    <a:pt x="0" y="0"/>
                  </a:moveTo>
                  <a:lnTo>
                    <a:pt x="237662" y="0"/>
                  </a:lnTo>
                  <a:lnTo>
                    <a:pt x="237662" y="208450"/>
                  </a:lnTo>
                  <a:lnTo>
                    <a:pt x="0" y="208450"/>
                  </a:lnTo>
                  <a:close/>
                </a:path>
              </a:pathLst>
            </a:custGeom>
            <a:solidFill>
              <a:srgbClr val="00C282"/>
            </a:solidFill>
          </p:spPr>
          <p:txBody>
            <a:bodyPr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Noto Sans" panose="020B0604020202020204" charset="0"/>
                  <a:ea typeface="Noto Sans" panose="020B0604020202020204" charset="0"/>
                </a:rPr>
                <a:t>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Noto Sans"/>
                </a:rPr>
                <a:t>2.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69615" y="954202"/>
            <a:ext cx="1194877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Noto Sans Bold" panose="020B0802040504020204" charset="0"/>
                <a:ea typeface="Noto Sans Bold" panose="020B0802040504020204" charset="0"/>
              </a:rPr>
              <a:t>OPERATIONAL FLOW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048" y="4240213"/>
            <a:ext cx="3760423" cy="561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Launch Pads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1st Distribution point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2nd Distribution point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Integrated system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Control center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Surveillance system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Customer service representative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Delivery Location</a:t>
            </a:r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Noto Sans Bold" panose="020B0802040504020204" charset="0"/>
              <a:ea typeface="Noto Sans Bold" panose="020B080204050402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63788" y="4240213"/>
            <a:ext cx="3760423" cy="379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multiple Distribution points within the city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Integrated</a:t>
            </a:r>
            <a:r>
              <a:rPr lang="en-US" dirty="0"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 Systems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Distributions points with charging station</a:t>
            </a:r>
          </a:p>
          <a:p>
            <a:pPr marL="457200" lvl="0" indent="-4572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 Maintenance, and Drone storage facility</a:t>
            </a:r>
            <a:endParaRPr lang="en-US" sz="2000" dirty="0">
              <a:solidFill>
                <a:srgbClr val="000000"/>
              </a:solidFill>
              <a:latin typeface="Noto Sans Bold" panose="020B0802040504020204" charset="0"/>
              <a:ea typeface="Noto Sans Bold" panose="020B080204050402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69529" y="4240213"/>
            <a:ext cx="3760423" cy="551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asy to handle the drone from ne specific station to different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We can avoid Accidents and Casualties since no </a:t>
            </a:r>
            <a:r>
              <a:rPr lang="en-US" dirty="0"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one is directly involved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dirty="0"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over the Main traffic areas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Reducing the Delivery time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1800" dirty="0">
                <a:effectLst/>
                <a:latin typeface="Noto Sans Bold" panose="020B0802040504020204" charset="0"/>
                <a:ea typeface="Noto Sans Bold" panose="020B0802040504020204" charset="0"/>
                <a:cs typeface="Times New Roman" panose="02020603050405020304" pitchFamily="18" charset="0"/>
              </a:rPr>
              <a:t>Easy and efficient process.</a:t>
            </a:r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Noto Sans Bold" panose="020B0802040504020204" charset="0"/>
              <a:ea typeface="Noto Sans Bold" panose="020B0802040504020204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31" name="TextBox 12">
            <a:extLst>
              <a:ext uri="{FF2B5EF4-FFF2-40B4-BE49-F238E27FC236}">
                <a16:creationId xmlns:a16="http://schemas.microsoft.com/office/drawing/2014/main" id="{15C7D192-9D10-4BAA-90C8-0BBEB13F8ED0}"/>
              </a:ext>
            </a:extLst>
          </p:cNvPr>
          <p:cNvSpPr txBox="1"/>
          <p:nvPr/>
        </p:nvSpPr>
        <p:spPr>
          <a:xfrm>
            <a:off x="2152273" y="3377728"/>
            <a:ext cx="2572128" cy="412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Important Stages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419F92D1-8529-4406-BF3B-190D74D79291}"/>
              </a:ext>
            </a:extLst>
          </p:cNvPr>
          <p:cNvSpPr txBox="1"/>
          <p:nvPr/>
        </p:nvSpPr>
        <p:spPr>
          <a:xfrm>
            <a:off x="8020410" y="3377726"/>
            <a:ext cx="2572128" cy="412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Key Points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4D28E71C-119D-470C-B9BB-EDF7679F7DC3}"/>
              </a:ext>
            </a:extLst>
          </p:cNvPr>
          <p:cNvSpPr txBox="1"/>
          <p:nvPr/>
        </p:nvSpPr>
        <p:spPr>
          <a:xfrm>
            <a:off x="13763676" y="3377726"/>
            <a:ext cx="2572128" cy="412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oto Sans Bold" panose="020B0802040504020204" charset="0"/>
                <a:ea typeface="Noto Sans Bold" panose="020B0802040504020204" charset="0"/>
              </a:rPr>
              <a:t>Advantages</a:t>
            </a: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D97FC9F3-C809-4A0D-99EF-CD08E2B1A310}"/>
              </a:ext>
            </a:extLst>
          </p:cNvPr>
          <p:cNvSpPr/>
          <p:nvPr/>
        </p:nvSpPr>
        <p:spPr>
          <a:xfrm>
            <a:off x="12940929" y="3299624"/>
            <a:ext cx="661243" cy="579966"/>
          </a:xfrm>
          <a:custGeom>
            <a:avLst/>
            <a:gdLst/>
            <a:ahLst/>
            <a:cxnLst/>
            <a:rect l="l" t="t" r="r" b="b"/>
            <a:pathLst>
              <a:path w="237662" h="208450">
                <a:moveTo>
                  <a:pt x="0" y="0"/>
                </a:moveTo>
                <a:lnTo>
                  <a:pt x="237662" y="0"/>
                </a:lnTo>
                <a:lnTo>
                  <a:pt x="237662" y="208450"/>
                </a:lnTo>
                <a:lnTo>
                  <a:pt x="0" y="208450"/>
                </a:lnTo>
                <a:close/>
              </a:path>
            </a:pathLst>
          </a:custGeom>
          <a:solidFill>
            <a:srgbClr val="1885F1"/>
          </a:solidFill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Noto Sans" panose="020B0604020202020204" charset="0"/>
                <a:ea typeface="Noto Sans" panose="020B0604020202020204" charset="0"/>
              </a:rPr>
              <a:t>3.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D8A483C7-474A-4FB0-9CAC-B60BFCA9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76500"/>
            <a:ext cx="9324380" cy="69342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19200" y="851592"/>
            <a:ext cx="1464999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SETTING UP THE DISTRIBUTION POINTS WITHIN CITY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49793" y="3882560"/>
            <a:ext cx="915930" cy="118253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82339" y="6208159"/>
            <a:ext cx="915930" cy="118253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214877" y="5143500"/>
            <a:ext cx="915930" cy="1182538"/>
          </a:xfrm>
          <a:prstGeom prst="rect">
            <a:avLst/>
          </a:prstGeom>
        </p:spPr>
      </p:pic>
      <p:pic>
        <p:nvPicPr>
          <p:cNvPr id="38" name="Picture 19">
            <a:extLst>
              <a:ext uri="{FF2B5EF4-FFF2-40B4-BE49-F238E27FC236}">
                <a16:creationId xmlns:a16="http://schemas.microsoft.com/office/drawing/2014/main" id="{3D7245FA-88F3-435D-A998-02D75DB24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486986" y="4945100"/>
            <a:ext cx="915930" cy="11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4CD42-57C6-4CAE-9418-76F4D082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328219"/>
            <a:ext cx="10134600" cy="6107189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B2FDFAF5-2B78-47AD-AC7C-3B2005849ECC}"/>
              </a:ext>
            </a:extLst>
          </p:cNvPr>
          <p:cNvSpPr txBox="1"/>
          <p:nvPr/>
        </p:nvSpPr>
        <p:spPr>
          <a:xfrm>
            <a:off x="1219200" y="851592"/>
            <a:ext cx="1464999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NEW UNLOCKED ORDERS</a:t>
            </a:r>
          </a:p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DD0D6-2070-450C-A957-7E92A7EB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62300"/>
            <a:ext cx="6858000" cy="627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8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8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545188" y="1038225"/>
            <a:ext cx="586870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0"/>
              </a:lnSpc>
              <a:spcBef>
                <a:spcPct val="0"/>
              </a:spcBef>
            </a:pPr>
            <a:r>
              <a:rPr lang="en-US" sz="5000" dirty="0">
                <a:solidFill>
                  <a:srgbClr val="12222B"/>
                </a:solidFill>
                <a:latin typeface="Open Sans Bold"/>
              </a:rPr>
              <a:t>GROWTH IN REVENUE</a:t>
            </a:r>
            <a:endParaRPr lang="en-US" sz="5000" u="none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674052" y="3624878"/>
            <a:ext cx="5739838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Noto Sans"/>
              </a:rPr>
              <a:t>After Implementing the Drone System, the YoY expected growth in Revenue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0C73238-8F9C-4965-8DC7-9CD55E9690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97605"/>
              </p:ext>
            </p:extLst>
          </p:nvPr>
        </p:nvGraphicFramePr>
        <p:xfrm>
          <a:off x="8153400" y="1038225"/>
          <a:ext cx="9105900" cy="8448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30375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983250"/>
            <a:ext cx="1028700" cy="30375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8200" y="1039520"/>
            <a:ext cx="7045201" cy="4011680"/>
            <a:chOff x="47643" y="-655894"/>
            <a:chExt cx="9393601" cy="5348905"/>
          </a:xfrm>
        </p:grpSpPr>
        <p:sp>
          <p:nvSpPr>
            <p:cNvPr id="19" name="TextBox 19"/>
            <p:cNvSpPr txBox="1"/>
            <p:nvPr/>
          </p:nvSpPr>
          <p:spPr>
            <a:xfrm>
              <a:off x="47643" y="3651786"/>
              <a:ext cx="9393601" cy="104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 dirty="0">
                  <a:solidFill>
                    <a:srgbClr val="000000"/>
                  </a:solidFill>
                  <a:latin typeface="Lato Bold"/>
                </a:rPr>
                <a:t>Significant increase in the order count, from 0% to 40%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6891" y="-655894"/>
              <a:ext cx="8435938" cy="184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00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12222B"/>
                  </a:solidFill>
                  <a:latin typeface="Open Sans Bold"/>
                </a:rPr>
                <a:t>Order Getting from beyond 5 KM of Distance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983250"/>
            <a:ext cx="1028700" cy="30375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0"/>
            <a:ext cx="1028700" cy="303750"/>
            <a:chOff x="0" y="0"/>
            <a:chExt cx="270933" cy="8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940"/>
                </a:lnSpc>
              </a:pPr>
              <a:endParaRPr/>
            </a:p>
          </p:txBody>
        </p:sp>
      </p:grp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771544E2-BD61-4BC3-A7A0-24FE34158B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688803"/>
              </p:ext>
            </p:extLst>
          </p:nvPr>
        </p:nvGraphicFramePr>
        <p:xfrm>
          <a:off x="8495445" y="456031"/>
          <a:ext cx="9724438" cy="875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777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334</Words>
  <Application>Microsoft Office PowerPoint</Application>
  <PresentationFormat>Custom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Noto Sans Bold</vt:lpstr>
      <vt:lpstr>Open Sans Bold</vt:lpstr>
      <vt:lpstr>Lato Bold</vt:lpstr>
      <vt:lpstr>Arial</vt:lpstr>
      <vt:lpstr>Noto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Papertrue Operations</cp:lastModifiedBy>
  <cp:revision>28</cp:revision>
  <dcterms:created xsi:type="dcterms:W3CDTF">2006-08-16T00:00:00Z</dcterms:created>
  <dcterms:modified xsi:type="dcterms:W3CDTF">2022-11-13T06:00:05Z</dcterms:modified>
  <dc:identifier>DAFHJBCCLSI</dc:identifier>
</cp:coreProperties>
</file>